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88" r:id="rId3"/>
    <p:sldId id="293" r:id="rId4"/>
    <p:sldId id="292" r:id="rId5"/>
    <p:sldId id="294" r:id="rId6"/>
    <p:sldId id="295" r:id="rId7"/>
    <p:sldId id="297" r:id="rId8"/>
    <p:sldId id="298" r:id="rId9"/>
    <p:sldId id="299" r:id="rId10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  <a:srgbClr val="FF6600"/>
    <a:srgbClr val="F7923F"/>
    <a:srgbClr val="F68426"/>
    <a:srgbClr val="00456F"/>
    <a:srgbClr val="8EB4E3"/>
    <a:srgbClr val="F39200"/>
    <a:srgbClr val="E46C0A"/>
    <a:srgbClr val="E6223D"/>
    <a:srgbClr val="49B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95" autoAdjust="0"/>
  </p:normalViewPr>
  <p:slideViewPr>
    <p:cSldViewPr>
      <p:cViewPr>
        <p:scale>
          <a:sx n="69" d="100"/>
          <a:sy n="69" d="100"/>
        </p:scale>
        <p:origin x="-82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00E5B-9D4F-4904-894A-CA2D8AD43A50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EB152-B723-40DE-BA34-C54DEB69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6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6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64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64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64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64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6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ACF96-7DD1-4832-ACD1-C0FE80D64E4F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F71E2-DCE8-448B-8CA8-9A210BC6A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5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9CA87-6ED9-4BB4-860C-929C4FEED848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8C0F-0FA1-49CD-9B82-F99BDAA86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4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D475-CF62-4433-9398-206B057D2FD4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64DD-8E0B-4596-88FE-D50E79E4B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57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AC627C-B1E1-4B7C-B05B-806EAFBAF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0"/>
            <a:ext cx="9144000" cy="98107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BAB892A-05DC-40DB-A0C7-CF25DBD4C977}"/>
              </a:ext>
            </a:extLst>
          </p:cNvPr>
          <p:cNvSpPr/>
          <p:nvPr userDrawn="1"/>
        </p:nvSpPr>
        <p:spPr>
          <a:xfrm>
            <a:off x="0" y="-1"/>
            <a:ext cx="9144000" cy="98107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Номер слайда 1">
            <a:extLst>
              <a:ext uri="{FF2B5EF4-FFF2-40B4-BE49-F238E27FC236}">
                <a16:creationId xmlns=""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8592147" y="4732449"/>
            <a:ext cx="551854" cy="28228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20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2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847DBC7-54C1-4EB1-95EB-7AE91A4CC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3236" y="157337"/>
            <a:ext cx="715920" cy="72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29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AC627C-B1E1-4B7C-B05B-806EAFBAF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0"/>
            <a:ext cx="9144000" cy="98107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BAB892A-05DC-40DB-A0C7-CF25DBD4C977}"/>
              </a:ext>
            </a:extLst>
          </p:cNvPr>
          <p:cNvSpPr/>
          <p:nvPr userDrawn="1"/>
        </p:nvSpPr>
        <p:spPr>
          <a:xfrm>
            <a:off x="0" y="-1"/>
            <a:ext cx="9144000" cy="98107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Номер слайда 1">
            <a:extLst>
              <a:ext uri="{FF2B5EF4-FFF2-40B4-BE49-F238E27FC236}">
                <a16:creationId xmlns=""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8592147" y="4732449"/>
            <a:ext cx="551854" cy="28228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20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2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847DBC7-54C1-4EB1-95EB-7AE91A4CC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3236" y="157337"/>
            <a:ext cx="715920" cy="72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2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21936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E629-3E89-44F5-9277-A116B077FF38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D4FF-EA59-4A90-A0A8-AF609C43E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47625" y="123478"/>
            <a:ext cx="9068122" cy="863749"/>
          </a:xfrm>
          <a:prstGeom prst="roundRect">
            <a:avLst>
              <a:gd name="adj" fmla="val 9451"/>
            </a:avLst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32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7EF6A-5C63-496C-898D-5D77DF2784B8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B7E6D-90EE-4AD8-ADAA-9F9B7DEAB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7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107504" y="123478"/>
            <a:ext cx="4544193" cy="863749"/>
          </a:xfrm>
          <a:prstGeom prst="roundRect">
            <a:avLst>
              <a:gd name="adj" fmla="val 9451"/>
            </a:avLst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6375"/>
            <a:ext cx="4392488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F6971-BCBB-4483-A3B9-8575505C220D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5AB45-59AC-42B9-A3DF-0EB4AA0C6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3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037F-588B-48C4-86EB-1975F39AB0E7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EDB9C-8A2E-4383-98CD-A251B504C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7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A1F4-0DBE-4697-AE47-835F8BA37779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091A-7CF2-4A0B-A866-F00092B37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5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78EE-05A4-41C3-A141-7543E6649B11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05B9F-8B8D-4261-AD2D-998002F28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6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4E9B-4DDB-4564-BC81-46B80C2C7D08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77D99-326D-4636-9F1E-6FC192D6F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7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92F59-62C6-41FA-9C10-D995BEF0E740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9E6F1-EF34-42C7-952F-71387DFCA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3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6AC03F-FBD7-4546-92D6-D2C9BE060C40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166C9F-BAEE-4541-8535-373535FB0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20538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39725"/>
            <a:ext cx="344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Заголовок 1"/>
          <p:cNvSpPr txBox="1">
            <a:spLocks/>
          </p:cNvSpPr>
          <p:nvPr/>
        </p:nvSpPr>
        <p:spPr bwMode="auto">
          <a:xfrm>
            <a:off x="4427538" y="325438"/>
            <a:ext cx="2089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700">
                <a:latin typeface="Arial" charset="0"/>
              </a:rPr>
              <a:t>КОМИТЕТ ОБЩЕГО И </a:t>
            </a:r>
            <a:endParaRPr lang="en-US" altLang="ru-RU" sz="7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700">
                <a:latin typeface="Arial" charset="0"/>
              </a:rPr>
              <a:t>ПРОФЕССИОНАЛЬНОГО ОБРАЗОВАНИЯ</a:t>
            </a:r>
            <a:endParaRPr lang="en-US" altLang="ru-RU" sz="7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700">
                <a:latin typeface="Arial" charset="0"/>
              </a:rPr>
              <a:t>ЛЕНИНГРАДСКОЙ ОБЛАСТИ</a:t>
            </a:r>
          </a:p>
        </p:txBody>
      </p:sp>
      <p:sp>
        <p:nvSpPr>
          <p:cNvPr id="2054" name="Заголовок 1"/>
          <p:cNvSpPr txBox="1">
            <a:spLocks/>
          </p:cNvSpPr>
          <p:nvPr/>
        </p:nvSpPr>
        <p:spPr bwMode="auto">
          <a:xfrm>
            <a:off x="3347864" y="1131591"/>
            <a:ext cx="5256386" cy="235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E6223D"/>
                </a:solidFill>
                <a:latin typeface="Arial" charset="0"/>
              </a:rPr>
              <a:t>О </a:t>
            </a:r>
            <a:r>
              <a:rPr lang="ru-RU" altLang="ru-RU" sz="2000" b="1" dirty="0">
                <a:solidFill>
                  <a:srgbClr val="E6223D"/>
                </a:solidFill>
                <a:latin typeface="Arial" charset="0"/>
              </a:rPr>
              <a:t>плане реализации концепции развития дополнительного образования детей в Ленинградской области до 2030 года </a:t>
            </a:r>
            <a:endParaRPr lang="en-US" altLang="ru-RU" sz="2000" b="1" dirty="0">
              <a:latin typeface="Arial" charset="0"/>
            </a:endParaRPr>
          </a:p>
        </p:txBody>
      </p:sp>
      <p:grpSp>
        <p:nvGrpSpPr>
          <p:cNvPr id="2055" name="Группа 10"/>
          <p:cNvGrpSpPr>
            <a:grpSpLocks/>
          </p:cNvGrpSpPr>
          <p:nvPr/>
        </p:nvGrpSpPr>
        <p:grpSpPr bwMode="auto">
          <a:xfrm>
            <a:off x="8016080" y="4338935"/>
            <a:ext cx="761747" cy="369332"/>
            <a:chOff x="7740352" y="339502"/>
            <a:chExt cx="761462" cy="37036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8119623" y="380893"/>
              <a:ext cx="341184" cy="286551"/>
            </a:xfrm>
            <a:prstGeom prst="rect">
              <a:avLst/>
            </a:prstGeom>
            <a:solidFill>
              <a:srgbClr val="0045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58" name="TextBox 8"/>
            <p:cNvSpPr txBox="1">
              <a:spLocks noChangeArrowheads="1"/>
            </p:cNvSpPr>
            <p:nvPr/>
          </p:nvSpPr>
          <p:spPr bwMode="auto">
            <a:xfrm>
              <a:off x="7740352" y="339502"/>
              <a:ext cx="761462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 dirty="0">
                  <a:latin typeface="Arial" charset="0"/>
                </a:rPr>
                <a:t>20 </a:t>
              </a:r>
              <a:r>
                <a:rPr lang="ru-RU" altLang="ru-RU" sz="1800" b="1" dirty="0" smtClean="0">
                  <a:solidFill>
                    <a:schemeClr val="bg1"/>
                  </a:solidFill>
                  <a:latin typeface="Arial" charset="0"/>
                </a:rPr>
                <a:t>22</a:t>
              </a:r>
              <a:endParaRPr lang="ru-RU" altLang="ru-RU" sz="18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9673" y="-8635"/>
            <a:ext cx="1331640" cy="12287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890" r="899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624" y="3484662"/>
            <a:ext cx="933450" cy="922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7" b="89938" l="9973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8" y="843558"/>
            <a:ext cx="1066800" cy="9162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72003" y="347881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Орлова Марина </a:t>
            </a:r>
            <a:r>
              <a:rPr lang="ru-RU" dirty="0" smtClean="0"/>
              <a:t>Ивановна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1470"/>
            <a:ext cx="9032896" cy="720080"/>
          </a:xfrm>
        </p:spPr>
        <p:txBody>
          <a:bodyPr/>
          <a:lstStyle/>
          <a:p>
            <a:r>
              <a:rPr lang="ru-RU" sz="1800" b="1" dirty="0"/>
              <a:t>ЗАДАЧИ РАЗВИТИЯ СИСТЕМЫ ДОПОЛНИТЕЛЬНОГО ОБРАЗОВАНИЯ ДЕТЕЙ НА ПЕРИОД ДО 2030 ГОДА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7574"/>
            <a:ext cx="522561" cy="576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164" y="915566"/>
            <a:ext cx="841173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b="1" dirty="0">
                <a:solidFill>
                  <a:srgbClr val="002060"/>
                </a:solidFill>
                <a:ea typeface="+mj-ea"/>
                <a:cs typeface="+mj-cs"/>
                <a:sym typeface="Calibri"/>
              </a:rPr>
              <a:t>Создание условий для самореализации и развития талантов детей, а </a:t>
            </a:r>
            <a:r>
              <a:rPr lang="ru-RU" sz="1600" b="1" dirty="0">
                <a:solidFill>
                  <a:srgbClr val="002060"/>
                </a:solidFill>
              </a:rPr>
              <a:t>также воспитание высоконравственной, гармонично развитой и социально ответственной личности</a:t>
            </a:r>
            <a:endParaRPr lang="ru-RU" sz="1600" b="1" dirty="0">
              <a:solidFill>
                <a:srgbClr val="002060"/>
              </a:solidFill>
              <a:ea typeface="+mj-ea"/>
              <a:cs typeface="+mj-cs"/>
              <a:sym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" y="1491630"/>
            <a:ext cx="302437" cy="360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273" y="1497806"/>
            <a:ext cx="4077522" cy="523218"/>
          </a:xfrm>
          <a:prstGeom prst="rect">
            <a:avLst/>
          </a:prstGeom>
          <a:solidFill>
            <a:srgbClr val="FF6600">
              <a:alpha val="52157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4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Увеличение охвата детей качественным  </a:t>
            </a:r>
          </a:p>
          <a:p>
            <a:pPr defTabSz="995506" hangingPunct="0"/>
            <a:r>
              <a:rPr lang="ru-RU" sz="14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и востребованным дополнительным образованием </a:t>
            </a:r>
            <a:endParaRPr lang="ru-RU" sz="14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272" y="2130196"/>
            <a:ext cx="4077522" cy="523218"/>
          </a:xfrm>
          <a:prstGeom prst="rect">
            <a:avLst/>
          </a:prstGeom>
          <a:solidFill>
            <a:srgbClr val="FF6600">
              <a:alpha val="52157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ru-RU"/>
            </a:defPPr>
            <a:lvl1pPr defTabSz="995506" hangingPunct="0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ym typeface="Calibri"/>
              </a:rPr>
              <a:t>Создание условий для доступного дополнительного образования детей</a:t>
            </a:r>
            <a:endParaRPr lang="ru-RU" dirty="0">
              <a:sym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" y="4246422"/>
            <a:ext cx="302437" cy="3601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0" y="2211710"/>
            <a:ext cx="302437" cy="3601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09" y="1506685"/>
            <a:ext cx="302437" cy="3601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9032" y="2752570"/>
            <a:ext cx="4059762" cy="523218"/>
          </a:xfrm>
          <a:prstGeom prst="rect">
            <a:avLst/>
          </a:prstGeom>
          <a:solidFill>
            <a:srgbClr val="FF6600">
              <a:alpha val="52157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ru-RU"/>
            </a:defPPr>
            <a:lvl1pPr defTabSz="995506" hangingPunct="0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ym typeface="Calibri"/>
              </a:rPr>
              <a:t>Обновление материально-технической базы дополнительного образования детей</a:t>
            </a:r>
            <a:endParaRPr lang="ru-RU" dirty="0"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1729" y="3369557"/>
            <a:ext cx="4077065" cy="738662"/>
          </a:xfrm>
          <a:prstGeom prst="rect">
            <a:avLst/>
          </a:prstGeom>
          <a:solidFill>
            <a:srgbClr val="FF6600">
              <a:alpha val="52157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ru-RU"/>
            </a:defPPr>
            <a:lvl1pPr defTabSz="995506" hangingPunct="0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ym typeface="Calibri"/>
              </a:rPr>
              <a:t>В</a:t>
            </a:r>
            <a:r>
              <a:rPr lang="ru-RU" dirty="0">
                <a:sym typeface="Calibri"/>
              </a:rPr>
              <a:t>недрение целевой модели </a:t>
            </a:r>
          </a:p>
          <a:p>
            <a:r>
              <a:rPr lang="ru-RU" dirty="0">
                <a:sym typeface="Calibri"/>
              </a:rPr>
              <a:t>развития региональных систем  </a:t>
            </a:r>
          </a:p>
          <a:p>
            <a:r>
              <a:rPr lang="ru-RU" dirty="0">
                <a:sym typeface="Calibri"/>
              </a:rPr>
              <a:t>дополнительного образования детей</a:t>
            </a:r>
            <a:endParaRPr lang="ru-RU" dirty="0"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272" y="4151774"/>
            <a:ext cx="4077522" cy="523218"/>
          </a:xfrm>
          <a:prstGeom prst="rect">
            <a:avLst/>
          </a:prstGeom>
          <a:solidFill>
            <a:srgbClr val="FF6600">
              <a:alpha val="52157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ru-RU"/>
            </a:defPPr>
            <a:lvl1pPr defTabSz="995506" hangingPunct="0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ym typeface="Calibri"/>
              </a:rPr>
              <a:t>Обновление содержания и методов обучения в системе дополнительного образования детей </a:t>
            </a:r>
            <a:endParaRPr lang="ru-RU" dirty="0">
              <a:sym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6923" y="1491630"/>
            <a:ext cx="3995973" cy="738662"/>
          </a:xfrm>
          <a:prstGeom prst="rect">
            <a:avLst/>
          </a:prstGeom>
          <a:solidFill>
            <a:srgbClr val="FF6600">
              <a:alpha val="52157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ru-RU"/>
            </a:defPPr>
            <a:lvl1pPr defTabSz="995506" hangingPunct="0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ym typeface="Calibri"/>
              </a:rPr>
              <a:t>Обеспечение участия  организаций негосударственного сектора в реализации дополнительных общеобразовательных программ</a:t>
            </a:r>
            <a:endParaRPr lang="ru-RU" dirty="0">
              <a:sym typeface="Calibri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0" y="2784824"/>
            <a:ext cx="302437" cy="3601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0" y="2231577"/>
            <a:ext cx="302437" cy="3601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59446" y="2284574"/>
            <a:ext cx="3973450" cy="523218"/>
          </a:xfrm>
          <a:prstGeom prst="rect">
            <a:avLst/>
          </a:prstGeom>
          <a:solidFill>
            <a:srgbClr val="FF6600">
              <a:alpha val="52157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ru-RU"/>
            </a:defPPr>
            <a:lvl1pPr defTabSz="995506" hangingPunct="0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ym typeface="Calibri"/>
              </a:rPr>
              <a:t>Создание условий  для интеграции ресурсов общего и дополнительного образования </a:t>
            </a:r>
            <a:endParaRPr lang="ru-RU" dirty="0">
              <a:sym typeface="Calibri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455883"/>
            <a:ext cx="302437" cy="36019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59446" y="2903424"/>
            <a:ext cx="3973450" cy="523218"/>
          </a:xfrm>
          <a:prstGeom prst="rect">
            <a:avLst/>
          </a:prstGeom>
          <a:solidFill>
            <a:srgbClr val="FF6600">
              <a:alpha val="52157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ru-RU"/>
            </a:defPPr>
            <a:lvl1pPr defTabSz="995506" hangingPunct="0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ym typeface="Calibri"/>
              </a:rPr>
              <a:t>Создание условий для социально-культурной  реабилитации детей-инвалидов</a:t>
            </a:r>
            <a:endParaRPr lang="ru-RU" dirty="0">
              <a:sym typeface="Calibri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36" y="2807792"/>
            <a:ext cx="302437" cy="3601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97" y="3651870"/>
            <a:ext cx="302437" cy="36019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7777" y="3497297"/>
            <a:ext cx="4025119" cy="523218"/>
          </a:xfrm>
          <a:prstGeom prst="rect">
            <a:avLst/>
          </a:prstGeom>
          <a:solidFill>
            <a:srgbClr val="FF6600">
              <a:alpha val="52157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ru-RU"/>
            </a:defPPr>
            <a:lvl1pPr defTabSz="995506" hangingPunct="0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ym typeface="Calibri"/>
              </a:rPr>
              <a:t>Подготовка педагогических  кадров для системы дополнительного образования детей</a:t>
            </a:r>
            <a:endParaRPr lang="ru-RU" dirty="0">
              <a:sym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904" y="4762021"/>
            <a:ext cx="4065891" cy="307775"/>
          </a:xfrm>
          <a:prstGeom prst="rect">
            <a:avLst/>
          </a:prstGeom>
          <a:solidFill>
            <a:srgbClr val="FF6600">
              <a:alpha val="52157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ru-RU"/>
            </a:defPPr>
            <a:lvl1pPr defTabSz="995506" hangingPunct="0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ym typeface="Calibri"/>
              </a:rPr>
              <a:t>Меры социальной поддержки лучшим педагогам</a:t>
            </a:r>
            <a:endParaRPr lang="ru-RU" dirty="0">
              <a:sym typeface="Calibri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09605"/>
            <a:ext cx="302437" cy="360191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4650997" y="3990865"/>
            <a:ext cx="4493004" cy="10789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14297" lvl="1">
              <a:lnSpc>
                <a:spcPct val="80000"/>
              </a:lnSpc>
            </a:pPr>
            <a:endParaRPr lang="ru-RU" sz="140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30" name="Picture 10" descr="C:\Users\user.L427-1\Desktop\8a4d9e1b426cf261db0fe7905c16c97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51" y="4021107"/>
            <a:ext cx="486481" cy="4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672663" y="4053276"/>
            <a:ext cx="4724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dirty="0"/>
              <a:t>КОНЦЕПЦИЯ РАЗВИТИЯ </a:t>
            </a:r>
            <a:r>
              <a:rPr lang="ru-RU" sz="1400" b="1" dirty="0" smtClean="0"/>
              <a:t>ДОПОЛНИТЕЛЬНОГО </a:t>
            </a:r>
            <a:r>
              <a:rPr lang="ru-RU" sz="1400" b="1" dirty="0"/>
              <a:t>ОБРАЗОВАНИЯ ДЕТЕЙ ДО 2030 ГОДА</a:t>
            </a:r>
          </a:p>
          <a:p>
            <a:pPr marL="0" indent="0">
              <a:buFont typeface="Arial" pitchFamily="34" charset="0"/>
              <a:buNone/>
            </a:pPr>
            <a:r>
              <a:rPr lang="ru-RU" sz="1400" b="1" dirty="0" smtClean="0"/>
              <a:t>Распоряжение </a:t>
            </a:r>
            <a:r>
              <a:rPr lang="ru-RU" sz="1400" b="1" dirty="0"/>
              <a:t>Правительства Российской Федерации </a:t>
            </a:r>
            <a:endParaRPr lang="ru-RU" sz="1400" b="1" dirty="0" smtClean="0"/>
          </a:p>
          <a:p>
            <a:pPr marL="0" indent="0">
              <a:buFont typeface="Arial" pitchFamily="34" charset="0"/>
              <a:buNone/>
            </a:pPr>
            <a:r>
              <a:rPr lang="ru-RU" sz="1400" b="1" dirty="0" smtClean="0"/>
              <a:t>№ </a:t>
            </a:r>
            <a:r>
              <a:rPr lang="ru-RU" sz="1400" b="1" dirty="0"/>
              <a:t>678-р от</a:t>
            </a:r>
            <a:r>
              <a:rPr lang="en-US" sz="1400" b="1" dirty="0"/>
              <a:t> </a:t>
            </a:r>
            <a:r>
              <a:rPr lang="ru-RU" sz="1400" b="1" dirty="0"/>
              <a:t>31 марта 2022 г.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035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891540" y="1320166"/>
            <a:ext cx="8252460" cy="347801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numCol="1" spcCol="270000" rtlCol="0" anchor="t" anchorCtr="0"/>
          <a:lstStyle/>
          <a:p>
            <a:pPr lvl="0"/>
            <a:endParaRPr lang="ru-RU" sz="2100" b="1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9"/>
          <p:cNvSpPr txBox="1">
            <a:spLocks/>
          </p:cNvSpPr>
          <p:nvPr/>
        </p:nvSpPr>
        <p:spPr bwMode="auto">
          <a:xfrm>
            <a:off x="84498" y="195486"/>
            <a:ext cx="8951998" cy="792088"/>
          </a:xfrm>
          <a:prstGeom prst="rect">
            <a:avLst/>
          </a:prstGeom>
          <a:solidFill>
            <a:srgbClr val="F684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Региональный план </a:t>
            </a:r>
            <a:r>
              <a:rPr lang="ru-RU" sz="1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работы по реализации Концепции развития дополнительного образования детей до 2030 года, 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</a:t>
            </a:r>
            <a:r>
              <a:rPr lang="ru-RU" sz="1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этап (2022 - 2024 годы)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7" b="89938" l="9973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52" y="4340036"/>
            <a:ext cx="1066800" cy="916285"/>
          </a:xfrm>
          <a:prstGeom prst="rect">
            <a:avLst/>
          </a:prstGeom>
        </p:spPr>
      </p:pic>
      <p:sp>
        <p:nvSpPr>
          <p:cNvPr id="13" name="Текст 3">
            <a:extLst>
              <a:ext uri="{FF2B5EF4-FFF2-40B4-BE49-F238E27FC236}">
                <a16:creationId xmlns="" xmlns:a16="http://schemas.microsoft.com/office/drawing/2014/main" id="{C6C76433-70AC-461F-87D0-7DEF2F393BD4}"/>
              </a:ext>
            </a:extLst>
          </p:cNvPr>
          <p:cNvSpPr txBox="1">
            <a:spLocks/>
          </p:cNvSpPr>
          <p:nvPr/>
        </p:nvSpPr>
        <p:spPr>
          <a:xfrm>
            <a:off x="395536" y="1052793"/>
            <a:ext cx="4916343" cy="3271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53667" indent="-353667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6279" indent="-294723" algn="l" defTabSz="9431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8890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0446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2002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3558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65115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6671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8227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200" dirty="0" smtClean="0"/>
              <a:t>Межведомственный характер работы </a:t>
            </a:r>
            <a:endParaRPr lang="ru-RU" sz="1200" i="1" dirty="0" smtClean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7" y="1050028"/>
            <a:ext cx="351140" cy="332705"/>
          </a:xfrm>
          <a:prstGeom prst="rect">
            <a:avLst/>
          </a:prstGeom>
        </p:spPr>
      </p:pic>
      <p:sp>
        <p:nvSpPr>
          <p:cNvPr id="21" name="Текст 3">
            <a:extLst>
              <a:ext uri="{FF2B5EF4-FFF2-40B4-BE49-F238E27FC236}">
                <a16:creationId xmlns="" xmlns:a16="http://schemas.microsoft.com/office/drawing/2014/main" id="{C6C76433-70AC-461F-87D0-7DEF2F393BD4}"/>
              </a:ext>
            </a:extLst>
          </p:cNvPr>
          <p:cNvSpPr txBox="1">
            <a:spLocks/>
          </p:cNvSpPr>
          <p:nvPr/>
        </p:nvSpPr>
        <p:spPr>
          <a:xfrm>
            <a:off x="4839124" y="1632251"/>
            <a:ext cx="4101853" cy="3271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53667" indent="-353667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6279" indent="-294723" algn="l" defTabSz="9431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8890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0446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2002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3558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65115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6671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8227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/>
              <a:t>Руководствоваться важными стратегическими документами при формировании Плана работы</a:t>
            </a:r>
            <a:endParaRPr lang="ru-RU" sz="1200" i="1" dirty="0" smtClean="0"/>
          </a:p>
        </p:txBody>
      </p:sp>
      <p:sp>
        <p:nvSpPr>
          <p:cNvPr id="27" name="Текст 3">
            <a:extLst>
              <a:ext uri="{FF2B5EF4-FFF2-40B4-BE49-F238E27FC236}">
                <a16:creationId xmlns="" xmlns:a16="http://schemas.microsoft.com/office/drawing/2014/main" id="{C6C76433-70AC-461F-87D0-7DEF2F393BD4}"/>
              </a:ext>
            </a:extLst>
          </p:cNvPr>
          <p:cNvSpPr txBox="1">
            <a:spLocks/>
          </p:cNvSpPr>
          <p:nvPr/>
        </p:nvSpPr>
        <p:spPr>
          <a:xfrm>
            <a:off x="4788025" y="1050028"/>
            <a:ext cx="4204053" cy="5087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53667" indent="-353667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6279" indent="-294723" algn="l" defTabSz="9431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8890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0446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2002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3558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65115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6671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8227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/>
              <a:t>Распределение </a:t>
            </a:r>
            <a:r>
              <a:rPr lang="ru-RU" sz="1200" dirty="0"/>
              <a:t>плановых значений на период до 2030 года при условии их декомпозиции на региональном уровне и </a:t>
            </a:r>
            <a:r>
              <a:rPr lang="ru-RU" sz="1200" dirty="0" smtClean="0"/>
              <a:t>на </a:t>
            </a:r>
            <a:r>
              <a:rPr lang="ru-RU" sz="1200" dirty="0" smtClean="0"/>
              <a:t>муниципальные образования</a:t>
            </a:r>
            <a:endParaRPr lang="ru-RU" sz="1200" i="1" dirty="0" smtClean="0"/>
          </a:p>
        </p:txBody>
      </p:sp>
      <p:sp>
        <p:nvSpPr>
          <p:cNvPr id="28" name="Текст 3">
            <a:extLst>
              <a:ext uri="{FF2B5EF4-FFF2-40B4-BE49-F238E27FC236}">
                <a16:creationId xmlns="" xmlns:a16="http://schemas.microsoft.com/office/drawing/2014/main" id="{C6C76433-70AC-461F-87D0-7DEF2F393BD4}"/>
              </a:ext>
            </a:extLst>
          </p:cNvPr>
          <p:cNvSpPr txBox="1">
            <a:spLocks/>
          </p:cNvSpPr>
          <p:nvPr/>
        </p:nvSpPr>
        <p:spPr>
          <a:xfrm>
            <a:off x="395536" y="1379970"/>
            <a:ext cx="3989391" cy="8317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53667" indent="-353667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6279" indent="-294723" algn="l" defTabSz="9431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8890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0446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2002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3558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65115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6671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8227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/>
              <a:t>Плановые значения Целевых показателей должны соответствовать ранее установленными национальными проектами «Образование», «Культура», «Демография</a:t>
            </a:r>
            <a:r>
              <a:rPr lang="ru-RU" sz="1200" dirty="0" smtClean="0"/>
              <a:t>» и иным источникам сбора данных</a:t>
            </a:r>
            <a:endParaRPr lang="ru-RU" sz="1200" i="1" dirty="0" smtClean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95" y="1560499"/>
            <a:ext cx="351140" cy="33270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9" y="1394147"/>
            <a:ext cx="351140" cy="33270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27" y="1014909"/>
            <a:ext cx="351140" cy="332705"/>
          </a:xfrm>
          <a:prstGeom prst="rect">
            <a:avLst/>
          </a:prstGeom>
        </p:spPr>
      </p:pic>
      <p:sp>
        <p:nvSpPr>
          <p:cNvPr id="37" name="Текст 3">
            <a:extLst>
              <a:ext uri="{FF2B5EF4-FFF2-40B4-BE49-F238E27FC236}">
                <a16:creationId xmlns="" xmlns:a16="http://schemas.microsoft.com/office/drawing/2014/main" id="{C6C76433-70AC-461F-87D0-7DEF2F393BD4}"/>
              </a:ext>
            </a:extLst>
          </p:cNvPr>
          <p:cNvSpPr txBox="1">
            <a:spLocks/>
          </p:cNvSpPr>
          <p:nvPr/>
        </p:nvSpPr>
        <p:spPr>
          <a:xfrm>
            <a:off x="80738" y="2388589"/>
            <a:ext cx="9063262" cy="3271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53667" indent="-353667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6279" indent="-294723" algn="l" defTabSz="9431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8890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0446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2002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3558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65115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6671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8227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/>
              <a:t>I</a:t>
            </a:r>
            <a:r>
              <a:rPr lang="ru-RU" sz="1400" b="1" dirty="0"/>
              <a:t>. Совершенствование нормативно-правового регулирования и методического сопровождения системы дополнительного образования детей</a:t>
            </a:r>
            <a:endParaRPr lang="ru-RU" sz="1400" b="1" dirty="0"/>
          </a:p>
        </p:txBody>
      </p:sp>
      <p:sp>
        <p:nvSpPr>
          <p:cNvPr id="38" name="Текст 3">
            <a:extLst>
              <a:ext uri="{FF2B5EF4-FFF2-40B4-BE49-F238E27FC236}">
                <a16:creationId xmlns="" xmlns:a16="http://schemas.microsoft.com/office/drawing/2014/main" id="{C6C76433-70AC-461F-87D0-7DEF2F393BD4}"/>
              </a:ext>
            </a:extLst>
          </p:cNvPr>
          <p:cNvSpPr txBox="1">
            <a:spLocks/>
          </p:cNvSpPr>
          <p:nvPr/>
        </p:nvSpPr>
        <p:spPr>
          <a:xfrm>
            <a:off x="0" y="2892645"/>
            <a:ext cx="9108504" cy="3271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53667" indent="-353667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6279" indent="-294723" algn="l" defTabSz="9431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8890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0446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2002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3558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65115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6671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8227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/>
              <a:t>II. Повышение доступности и качества дополнительного образования детей</a:t>
            </a:r>
            <a:endParaRPr lang="ru-RU" sz="1400" b="1" i="1" dirty="0" smtClean="0"/>
          </a:p>
        </p:txBody>
      </p:sp>
      <p:sp>
        <p:nvSpPr>
          <p:cNvPr id="39" name="Текст 3">
            <a:extLst>
              <a:ext uri="{FF2B5EF4-FFF2-40B4-BE49-F238E27FC236}">
                <a16:creationId xmlns="" xmlns:a16="http://schemas.microsoft.com/office/drawing/2014/main" id="{C6C76433-70AC-461F-87D0-7DEF2F393BD4}"/>
              </a:ext>
            </a:extLst>
          </p:cNvPr>
          <p:cNvSpPr txBox="1">
            <a:spLocks/>
          </p:cNvSpPr>
          <p:nvPr/>
        </p:nvSpPr>
        <p:spPr>
          <a:xfrm>
            <a:off x="104159" y="3468709"/>
            <a:ext cx="9039841" cy="3271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53667" indent="-353667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6279" indent="-294723" algn="l" defTabSz="9431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8890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0446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2002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3558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65115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6671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8227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/>
              <a:t>III. Развитие материально-технического обеспечения и инфраструктуры дополнительного образования детей</a:t>
            </a:r>
            <a:endParaRPr lang="ru-RU" sz="1400" b="1" i="1" dirty="0" smtClean="0"/>
          </a:p>
        </p:txBody>
      </p:sp>
      <p:sp>
        <p:nvSpPr>
          <p:cNvPr id="40" name="Текст 3">
            <a:extLst>
              <a:ext uri="{FF2B5EF4-FFF2-40B4-BE49-F238E27FC236}">
                <a16:creationId xmlns="" xmlns:a16="http://schemas.microsoft.com/office/drawing/2014/main" id="{C6C76433-70AC-461F-87D0-7DEF2F393BD4}"/>
              </a:ext>
            </a:extLst>
          </p:cNvPr>
          <p:cNvSpPr txBox="1">
            <a:spLocks/>
          </p:cNvSpPr>
          <p:nvPr/>
        </p:nvSpPr>
        <p:spPr>
          <a:xfrm>
            <a:off x="80738" y="3900757"/>
            <a:ext cx="9063262" cy="3271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53667" indent="-353667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6279" indent="-294723" algn="l" defTabSz="9431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8890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0446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2002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3558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65115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6671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8227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/>
              <a:t>I</a:t>
            </a:r>
            <a:r>
              <a:rPr lang="en-US" sz="1400" b="1" dirty="0"/>
              <a:t>V</a:t>
            </a:r>
            <a:r>
              <a:rPr lang="ru-RU" sz="1400" b="1" dirty="0"/>
              <a:t>. Развитие кадрового потенциала - системы дополнительного образования детей</a:t>
            </a:r>
            <a:endParaRPr lang="ru-RU" sz="1400" b="1" i="1" dirty="0" smtClean="0"/>
          </a:p>
        </p:txBody>
      </p:sp>
      <p:sp>
        <p:nvSpPr>
          <p:cNvPr id="41" name="Текст 3">
            <a:extLst>
              <a:ext uri="{FF2B5EF4-FFF2-40B4-BE49-F238E27FC236}">
                <a16:creationId xmlns="" xmlns:a16="http://schemas.microsoft.com/office/drawing/2014/main" id="{C6C76433-70AC-461F-87D0-7DEF2F393BD4}"/>
              </a:ext>
            </a:extLst>
          </p:cNvPr>
          <p:cNvSpPr txBox="1">
            <a:spLocks/>
          </p:cNvSpPr>
          <p:nvPr/>
        </p:nvSpPr>
        <p:spPr>
          <a:xfrm>
            <a:off x="16379" y="4260797"/>
            <a:ext cx="9127621" cy="3271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53667" indent="-353667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6279" indent="-294723" algn="l" defTabSz="9431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8890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0446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2002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3558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65115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6671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8227" indent="-235778" algn="l" defTabSz="943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/>
              <a:t>V. Управление реализацией Концепции развития дополнительного образования детей до 2030 года</a:t>
            </a:r>
            <a:endParaRPr lang="ru-RU" sz="1400" b="1" i="1" dirty="0" smtClean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7036" y="2839108"/>
            <a:ext cx="8989460" cy="20674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7036" y="3343164"/>
            <a:ext cx="8989460" cy="20674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19044" y="3847220"/>
            <a:ext cx="8989460" cy="20674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19044" y="4279268"/>
            <a:ext cx="8989460" cy="20674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19044" y="4711316"/>
            <a:ext cx="8989460" cy="20674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5496" y="2283718"/>
            <a:ext cx="8989460" cy="20674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75856" y="1914386"/>
            <a:ext cx="3315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21668"/>
                </a:solidFill>
                <a:latin typeface="Gilroy ExtraBold" pitchFamily="50" charset="-52"/>
              </a:rPr>
              <a:t>Структура Плана работы</a:t>
            </a:r>
            <a:endParaRPr lang="ru-RU" sz="1600" b="1" dirty="0">
              <a:solidFill>
                <a:srgbClr val="221668"/>
              </a:solidFill>
              <a:latin typeface="Gilroy Extra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0270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891540" y="1320166"/>
            <a:ext cx="8252460" cy="347801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numCol="1" spcCol="270000" rtlCol="0" anchor="t" anchorCtr="0"/>
          <a:lstStyle/>
          <a:p>
            <a:pPr lvl="0"/>
            <a:endParaRPr lang="ru-RU" sz="2100" b="1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34543" y="195486"/>
            <a:ext cx="9036496" cy="718169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9"/>
          <p:cNvSpPr txBox="1">
            <a:spLocks/>
          </p:cNvSpPr>
          <p:nvPr/>
        </p:nvSpPr>
        <p:spPr bwMode="auto">
          <a:xfrm>
            <a:off x="7742466" y="1275606"/>
            <a:ext cx="1005998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83,6%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6256" y="4109071"/>
            <a:ext cx="1492473" cy="111100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7574"/>
            <a:ext cx="9468543" cy="360041"/>
          </a:xfrm>
        </p:spPr>
        <p:txBody>
          <a:bodyPr/>
          <a:lstStyle/>
          <a:p>
            <a:pPr marL="0" indent="0">
              <a:buNone/>
            </a:pPr>
            <a:r>
              <a:rPr lang="ru-RU" sz="1900" b="1" dirty="0"/>
              <a:t>Доля детей в возрасте от 5 до 18 лет, охваченных дополнительным образованием</a:t>
            </a:r>
            <a:endParaRPr lang="ru-RU" sz="1900" b="1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7094394" y="1419622"/>
            <a:ext cx="504056" cy="216024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9"/>
          <p:cNvSpPr txBox="1">
            <a:spLocks/>
          </p:cNvSpPr>
          <p:nvPr/>
        </p:nvSpPr>
        <p:spPr bwMode="auto">
          <a:xfrm>
            <a:off x="5726242" y="1275606"/>
            <a:ext cx="1440160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2024 год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46206" y="1320166"/>
            <a:ext cx="55543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Создание современной инфраструктура </a:t>
            </a:r>
            <a:r>
              <a:rPr lang="ru-RU" b="1" dirty="0">
                <a:solidFill>
                  <a:srgbClr val="0070C0"/>
                </a:solidFill>
              </a:rPr>
              <a:t>в системе </a:t>
            </a:r>
            <a:r>
              <a:rPr lang="ru-RU" b="1" dirty="0" smtClean="0">
                <a:solidFill>
                  <a:srgbClr val="0070C0"/>
                </a:solidFill>
              </a:rPr>
              <a:t>ДОД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/>
              <a:t>Создание условий для обучения детей по модели "Школа полного </a:t>
            </a:r>
            <a:r>
              <a:rPr lang="ru-RU" sz="1700" b="1" dirty="0" smtClean="0"/>
              <a:t>дня«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C00000"/>
                </a:solidFill>
              </a:rPr>
              <a:t>Создание центров </a:t>
            </a:r>
            <a:r>
              <a:rPr lang="ru-RU" sz="1700" b="1" dirty="0" smtClean="0">
                <a:solidFill>
                  <a:srgbClr val="C00000"/>
                </a:solidFill>
              </a:rPr>
              <a:t> «</a:t>
            </a:r>
            <a:r>
              <a:rPr lang="ru-RU" sz="1700" b="1" dirty="0">
                <a:solidFill>
                  <a:srgbClr val="C00000"/>
                </a:solidFill>
              </a:rPr>
              <a:t>IT-куб» </a:t>
            </a:r>
            <a:endParaRPr lang="ru-RU" sz="17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/>
              <a:t>Создание детских технопарков «</a:t>
            </a:r>
            <a:r>
              <a:rPr lang="ru-RU" sz="1700" b="1" dirty="0" err="1"/>
              <a:t>Кванториум</a:t>
            </a:r>
            <a:r>
              <a:rPr lang="ru-RU" sz="1700" b="1" dirty="0"/>
              <a:t>» на базе </a:t>
            </a:r>
            <a:r>
              <a:rPr lang="ru-RU" sz="1700" b="1" dirty="0" smtClean="0"/>
              <a:t>школ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C00000"/>
                </a:solidFill>
              </a:rPr>
              <a:t>Создание центров </a:t>
            </a:r>
            <a:r>
              <a:rPr lang="ru-RU" sz="1700" b="1" dirty="0" smtClean="0">
                <a:solidFill>
                  <a:srgbClr val="C00000"/>
                </a:solidFill>
              </a:rPr>
              <a:t> «</a:t>
            </a:r>
            <a:r>
              <a:rPr lang="ru-RU" sz="1700" b="1" dirty="0">
                <a:solidFill>
                  <a:srgbClr val="C00000"/>
                </a:solidFill>
              </a:rPr>
              <a:t>Точка роста</a:t>
            </a:r>
            <a:r>
              <a:rPr lang="ru-RU" sz="1700" b="1" dirty="0" smtClean="0">
                <a:solidFill>
                  <a:srgbClr val="C00000"/>
                </a:solidFill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/>
              <a:t>Создание </a:t>
            </a:r>
            <a:r>
              <a:rPr lang="ru-RU" sz="1700" b="1" dirty="0" smtClean="0"/>
              <a:t>сети технологических кружков,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 smtClean="0"/>
              <a:t>Создание и развитие </a:t>
            </a:r>
            <a:r>
              <a:rPr lang="ru-RU" sz="1700" b="1" dirty="0"/>
              <a:t>инженерных классов судостроительной </a:t>
            </a:r>
            <a:r>
              <a:rPr lang="ru-RU" sz="1700" b="1" dirty="0" smtClean="0"/>
              <a:t>направленности, классов </a:t>
            </a:r>
            <a:r>
              <a:rPr lang="ru-RU" sz="1700" b="1" dirty="0" err="1" smtClean="0"/>
              <a:t>Еврохим</a:t>
            </a:r>
            <a:r>
              <a:rPr lang="ru-RU" sz="1700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rgbClr val="C00000"/>
                </a:solidFill>
              </a:rPr>
              <a:t>Обновление МТБ для </a:t>
            </a:r>
            <a:r>
              <a:rPr lang="ru-RU" sz="1700" b="1" dirty="0">
                <a:solidFill>
                  <a:srgbClr val="C00000"/>
                </a:solidFill>
              </a:rPr>
              <a:t>занятия физической культурой и спортом в организациях, </a:t>
            </a:r>
            <a:r>
              <a:rPr lang="ru-RU" sz="1700" b="1" dirty="0" smtClean="0">
                <a:solidFill>
                  <a:srgbClr val="C00000"/>
                </a:solidFill>
              </a:rPr>
              <a:t>расположенных в </a:t>
            </a:r>
            <a:r>
              <a:rPr lang="ru-RU" sz="1700" b="1" dirty="0">
                <a:solidFill>
                  <a:srgbClr val="C00000"/>
                </a:solidFill>
              </a:rPr>
              <a:t>сельской местности и малых городах </a:t>
            </a:r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7" b="89938" l="9973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1304" y="4340036"/>
            <a:ext cx="1066800" cy="91628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384822" y="1792902"/>
            <a:ext cx="3795690" cy="3371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smtClean="0"/>
              <a:t>Персонифицированный учет,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smtClean="0"/>
              <a:t>обновление </a:t>
            </a:r>
            <a:r>
              <a:rPr lang="ru-RU" sz="1600" b="1" i="1" dirty="0"/>
              <a:t>содержания программ ДОД,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smtClean="0"/>
              <a:t>размещение </a:t>
            </a:r>
            <a:r>
              <a:rPr lang="ru-RU" sz="1600" b="1" i="1" dirty="0"/>
              <a:t>организаций ДОД на ЕПГУ,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smtClean="0"/>
              <a:t>создание </a:t>
            </a:r>
            <a:r>
              <a:rPr lang="ru-RU" sz="1600" b="1" i="1" dirty="0"/>
              <a:t>и функционирование консультационных центров на базе муниципальных опорных центров дополнительного образования детей (МОЦ</a:t>
            </a:r>
            <a:r>
              <a:rPr lang="ru-RU" sz="1600" b="1" i="1" dirty="0" smtClean="0"/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smtClean="0"/>
              <a:t>развитие </a:t>
            </a:r>
            <a:r>
              <a:rPr lang="ru-RU" sz="1600" b="1" i="1" dirty="0"/>
              <a:t>института наставничества </a:t>
            </a:r>
            <a:r>
              <a:rPr lang="ru-RU" sz="1600" b="1" i="1" dirty="0" smtClean="0"/>
              <a:t>в системе ДОД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549997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891540" y="1320166"/>
            <a:ext cx="8252460" cy="347801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numCol="1" spcCol="270000" rtlCol="0" anchor="t" anchorCtr="0"/>
          <a:lstStyle/>
          <a:p>
            <a:pPr lvl="0"/>
            <a:endParaRPr lang="ru-RU" sz="2100" b="1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34543" y="195486"/>
            <a:ext cx="9036496" cy="718169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9"/>
          <p:cNvSpPr txBox="1">
            <a:spLocks/>
          </p:cNvSpPr>
          <p:nvPr/>
        </p:nvSpPr>
        <p:spPr bwMode="auto">
          <a:xfrm>
            <a:off x="6751619" y="1744833"/>
            <a:ext cx="1005998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40 %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6256" y="4109071"/>
            <a:ext cx="1492473" cy="111100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028" y="3388991"/>
            <a:ext cx="4608988" cy="720080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Доля негосударственного</a:t>
            </a:r>
          </a:p>
          <a:p>
            <a:pPr marL="0" indent="0">
              <a:buNone/>
            </a:pPr>
            <a:r>
              <a:rPr lang="ru-RU" sz="2000" b="1" dirty="0"/>
              <a:t>сектора</a:t>
            </a:r>
            <a:r>
              <a:rPr lang="ru-RU" sz="2000" b="1" dirty="0" smtClean="0"/>
              <a:t>, включенного </a:t>
            </a:r>
            <a:r>
              <a:rPr lang="ru-RU" sz="2000" b="1" dirty="0"/>
              <a:t>в систему ПФДО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6173441" y="1899336"/>
            <a:ext cx="504056" cy="216024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9"/>
          <p:cNvSpPr txBox="1">
            <a:spLocks/>
          </p:cNvSpPr>
          <p:nvPr/>
        </p:nvSpPr>
        <p:spPr bwMode="auto">
          <a:xfrm>
            <a:off x="4581213" y="1744832"/>
            <a:ext cx="1440160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2030 год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319" y="221171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Совершенствование системы ПФДО </a:t>
            </a:r>
            <a:r>
              <a:rPr lang="ru-RU" dirty="0" smtClean="0"/>
              <a:t>и выдача </a:t>
            </a:r>
            <a:r>
              <a:rPr lang="ru-RU" dirty="0"/>
              <a:t>сертификатов ПФДО </a:t>
            </a:r>
            <a:r>
              <a:rPr lang="ru-RU" dirty="0" smtClean="0"/>
              <a:t>в зависимости </a:t>
            </a:r>
            <a:r>
              <a:rPr lang="ru-RU" dirty="0"/>
              <a:t>от уровня </a:t>
            </a:r>
            <a:r>
              <a:rPr lang="ru-RU" dirty="0" smtClean="0"/>
              <a:t>материальной обеспеченности </a:t>
            </a:r>
            <a:r>
              <a:rPr lang="ru-RU" dirty="0"/>
              <a:t>семьи (за </a:t>
            </a:r>
            <a:r>
              <a:rPr lang="ru-RU" dirty="0" smtClean="0"/>
              <a:t>исключением ДШИ </a:t>
            </a:r>
            <a:r>
              <a:rPr lang="ru-RU" dirty="0"/>
              <a:t>и программ </a:t>
            </a:r>
            <a:r>
              <a:rPr lang="ru-RU" dirty="0" smtClean="0"/>
              <a:t>спортивной подготовки</a:t>
            </a:r>
            <a:r>
              <a:rPr lang="ru-RU" dirty="0"/>
              <a:t>) и возможность </a:t>
            </a:r>
            <a:r>
              <a:rPr lang="ru-RU" dirty="0" smtClean="0"/>
              <a:t>оплаты сертификатами </a:t>
            </a:r>
            <a:r>
              <a:rPr lang="ru-RU" dirty="0"/>
              <a:t>ПФДО как </a:t>
            </a:r>
            <a:r>
              <a:rPr lang="ru-RU" dirty="0" smtClean="0"/>
              <a:t>минимум одной </a:t>
            </a:r>
            <a:r>
              <a:rPr lang="ru-RU" dirty="0"/>
              <a:t>программы</a:t>
            </a:r>
          </a:p>
        </p:txBody>
      </p:sp>
      <p:sp>
        <p:nvSpPr>
          <p:cNvPr id="10" name="Объект 9"/>
          <p:cNvSpPr txBox="1">
            <a:spLocks/>
          </p:cNvSpPr>
          <p:nvPr/>
        </p:nvSpPr>
        <p:spPr bwMode="auto">
          <a:xfrm>
            <a:off x="2465209" y="4109072"/>
            <a:ext cx="1005998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2%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887031" y="4263575"/>
            <a:ext cx="504056" cy="216024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9"/>
          <p:cNvSpPr txBox="1">
            <a:spLocks/>
          </p:cNvSpPr>
          <p:nvPr/>
        </p:nvSpPr>
        <p:spPr bwMode="auto">
          <a:xfrm>
            <a:off x="294803" y="4109071"/>
            <a:ext cx="1440160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2024 год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Объект 1"/>
          <p:cNvSpPr txBox="1">
            <a:spLocks/>
          </p:cNvSpPr>
          <p:nvPr/>
        </p:nvSpPr>
        <p:spPr bwMode="auto">
          <a:xfrm>
            <a:off x="135450" y="1028574"/>
            <a:ext cx="889152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000" b="1" smtClean="0"/>
              <a:t>Доля детей, которые обеспечены сертификатами персонифицированного финансирования дополнительного образования </a:t>
            </a:r>
            <a:endParaRPr lang="ru-RU" sz="2000" b="1" dirty="0"/>
          </a:p>
        </p:txBody>
      </p:sp>
      <p:sp>
        <p:nvSpPr>
          <p:cNvPr id="16" name="Объект 1"/>
          <p:cNvSpPr txBox="1">
            <a:spLocks/>
          </p:cNvSpPr>
          <p:nvPr/>
        </p:nvSpPr>
        <p:spPr bwMode="auto">
          <a:xfrm>
            <a:off x="4788024" y="3388991"/>
            <a:ext cx="460898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Доля </a:t>
            </a:r>
            <a:r>
              <a:rPr lang="ru-RU" sz="2000" b="1" dirty="0" smtClean="0"/>
              <a:t>организаций негосударственного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сектора в системе ДОД</a:t>
            </a:r>
          </a:p>
        </p:txBody>
      </p:sp>
      <p:sp>
        <p:nvSpPr>
          <p:cNvPr id="17" name="Объект 9"/>
          <p:cNvSpPr txBox="1">
            <a:spLocks/>
          </p:cNvSpPr>
          <p:nvPr/>
        </p:nvSpPr>
        <p:spPr bwMode="auto">
          <a:xfrm>
            <a:off x="2474725" y="4647547"/>
            <a:ext cx="1005998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5%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896547" y="4802050"/>
            <a:ext cx="504056" cy="216024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9"/>
          <p:cNvSpPr txBox="1">
            <a:spLocks/>
          </p:cNvSpPr>
          <p:nvPr/>
        </p:nvSpPr>
        <p:spPr bwMode="auto">
          <a:xfrm>
            <a:off x="304319" y="4647546"/>
            <a:ext cx="1440160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2024 год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Объект 9"/>
          <p:cNvSpPr txBox="1">
            <a:spLocks/>
          </p:cNvSpPr>
          <p:nvPr/>
        </p:nvSpPr>
        <p:spPr bwMode="auto">
          <a:xfrm>
            <a:off x="6677497" y="4155563"/>
            <a:ext cx="1005998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5%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6099319" y="4310066"/>
            <a:ext cx="504056" cy="216024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9"/>
          <p:cNvSpPr txBox="1">
            <a:spLocks/>
          </p:cNvSpPr>
          <p:nvPr/>
        </p:nvSpPr>
        <p:spPr bwMode="auto">
          <a:xfrm>
            <a:off x="4507091" y="4155562"/>
            <a:ext cx="1440160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2024 год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Объект 9"/>
          <p:cNvSpPr txBox="1">
            <a:spLocks/>
          </p:cNvSpPr>
          <p:nvPr/>
        </p:nvSpPr>
        <p:spPr bwMode="auto">
          <a:xfrm>
            <a:off x="6618919" y="4664573"/>
            <a:ext cx="761393" cy="43204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10%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6040741" y="4819076"/>
            <a:ext cx="504056" cy="216024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ъект 9"/>
          <p:cNvSpPr txBox="1">
            <a:spLocks/>
          </p:cNvSpPr>
          <p:nvPr/>
        </p:nvSpPr>
        <p:spPr bwMode="auto">
          <a:xfrm>
            <a:off x="4448513" y="4664572"/>
            <a:ext cx="1440160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2024 год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Объект 9"/>
          <p:cNvSpPr txBox="1">
            <a:spLocks/>
          </p:cNvSpPr>
          <p:nvPr/>
        </p:nvSpPr>
        <p:spPr bwMode="auto">
          <a:xfrm>
            <a:off x="2617277" y="1778823"/>
            <a:ext cx="1005998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35 %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2039099" y="1933326"/>
            <a:ext cx="504056" cy="216024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ъект 9"/>
          <p:cNvSpPr txBox="1">
            <a:spLocks/>
          </p:cNvSpPr>
          <p:nvPr/>
        </p:nvSpPr>
        <p:spPr bwMode="auto">
          <a:xfrm>
            <a:off x="446871" y="1778822"/>
            <a:ext cx="1440160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2024 год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39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891540" y="1320166"/>
            <a:ext cx="8252460" cy="347801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numCol="1" spcCol="270000" rtlCol="0" anchor="t" anchorCtr="0"/>
          <a:lstStyle/>
          <a:p>
            <a:pPr lvl="0"/>
            <a:endParaRPr lang="ru-RU" sz="2100" b="1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34543" y="195486"/>
            <a:ext cx="9036496" cy="718169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9"/>
          <p:cNvSpPr txBox="1">
            <a:spLocks/>
          </p:cNvSpPr>
          <p:nvPr/>
        </p:nvSpPr>
        <p:spPr bwMode="auto">
          <a:xfrm>
            <a:off x="2341866" y="1443154"/>
            <a:ext cx="1005998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50 %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3572" y="4469236"/>
            <a:ext cx="1492473" cy="111100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028" y="1097571"/>
            <a:ext cx="9036972" cy="394060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Доля детей в возрасте </a:t>
            </a:r>
            <a:r>
              <a:rPr lang="ru-RU" sz="2000" b="1" dirty="0" smtClean="0"/>
              <a:t>от 5 </a:t>
            </a:r>
            <a:r>
              <a:rPr lang="ru-RU" sz="2000" b="1" dirty="0"/>
              <a:t>до 18 лет с ОВЗ и </a:t>
            </a:r>
            <a:r>
              <a:rPr lang="ru-RU" sz="2000" b="1" dirty="0" smtClean="0"/>
              <a:t>детей инвалидов</a:t>
            </a:r>
            <a:r>
              <a:rPr lang="ru-RU" sz="2000" b="1" dirty="0"/>
              <a:t>, охваченных ДОД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1763688" y="1597657"/>
            <a:ext cx="504056" cy="216024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9"/>
          <p:cNvSpPr txBox="1">
            <a:spLocks/>
          </p:cNvSpPr>
          <p:nvPr/>
        </p:nvSpPr>
        <p:spPr bwMode="auto">
          <a:xfrm>
            <a:off x="171460" y="1443153"/>
            <a:ext cx="1440160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2024 год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319" y="185167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Создание </a:t>
            </a:r>
            <a:r>
              <a:rPr lang="ru-RU" dirty="0"/>
              <a:t>современного инклюзивного пространства,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Формирование </a:t>
            </a:r>
            <a:r>
              <a:rPr lang="ru-RU" dirty="0"/>
              <a:t>реестра примерных </a:t>
            </a:r>
            <a:r>
              <a:rPr lang="ru-RU" dirty="0" smtClean="0"/>
              <a:t>адаптированных программ</a:t>
            </a:r>
            <a:r>
              <a:rPr lang="ru-RU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Вовлечение </a:t>
            </a:r>
            <a:r>
              <a:rPr lang="ru-RU" dirty="0"/>
              <a:t>детей ТЖС, ОВЗ, </a:t>
            </a:r>
            <a:r>
              <a:rPr lang="ru-RU" dirty="0" smtClean="0"/>
              <a:t>детей инвалидов в творческие конкурсы,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Доработка ИС «Навигатор ДОД»</a:t>
            </a:r>
            <a:endParaRPr lang="ru-RU" dirty="0"/>
          </a:p>
        </p:txBody>
      </p:sp>
      <p:sp>
        <p:nvSpPr>
          <p:cNvPr id="10" name="Объект 9"/>
          <p:cNvSpPr txBox="1">
            <a:spLocks/>
          </p:cNvSpPr>
          <p:nvPr/>
        </p:nvSpPr>
        <p:spPr bwMode="auto">
          <a:xfrm>
            <a:off x="6373257" y="1419623"/>
            <a:ext cx="1005998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80 %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795079" y="1574126"/>
            <a:ext cx="504056" cy="216024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9"/>
          <p:cNvSpPr txBox="1">
            <a:spLocks/>
          </p:cNvSpPr>
          <p:nvPr/>
        </p:nvSpPr>
        <p:spPr bwMode="auto">
          <a:xfrm>
            <a:off x="4202851" y="1419622"/>
            <a:ext cx="1440160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2030 год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Объект 1"/>
          <p:cNvSpPr txBox="1">
            <a:spLocks/>
          </p:cNvSpPr>
          <p:nvPr/>
        </p:nvSpPr>
        <p:spPr bwMode="auto">
          <a:xfrm>
            <a:off x="4753332" y="3160192"/>
            <a:ext cx="4518248" cy="9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Доля общеобразовательных организаций, имеющих школьный театр</a:t>
            </a:r>
          </a:p>
        </p:txBody>
      </p:sp>
      <p:sp>
        <p:nvSpPr>
          <p:cNvPr id="16" name="Объект 1"/>
          <p:cNvSpPr txBox="1">
            <a:spLocks/>
          </p:cNvSpPr>
          <p:nvPr/>
        </p:nvSpPr>
        <p:spPr bwMode="auto">
          <a:xfrm>
            <a:off x="163076" y="3160192"/>
            <a:ext cx="4518248" cy="9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Доля общеобразовательных организаций, имеющих школьный спортивный клуб</a:t>
            </a:r>
          </a:p>
        </p:txBody>
      </p:sp>
      <p:sp>
        <p:nvSpPr>
          <p:cNvPr id="17" name="Объект 9"/>
          <p:cNvSpPr txBox="1">
            <a:spLocks/>
          </p:cNvSpPr>
          <p:nvPr/>
        </p:nvSpPr>
        <p:spPr bwMode="auto">
          <a:xfrm>
            <a:off x="2544089" y="4253213"/>
            <a:ext cx="1005998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100 %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965911" y="4407716"/>
            <a:ext cx="504056" cy="216024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9"/>
          <p:cNvSpPr txBox="1">
            <a:spLocks/>
          </p:cNvSpPr>
          <p:nvPr/>
        </p:nvSpPr>
        <p:spPr bwMode="auto">
          <a:xfrm>
            <a:off x="373683" y="4253212"/>
            <a:ext cx="1440160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2022 год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Объект 9"/>
          <p:cNvSpPr txBox="1">
            <a:spLocks/>
          </p:cNvSpPr>
          <p:nvPr/>
        </p:nvSpPr>
        <p:spPr bwMode="auto">
          <a:xfrm>
            <a:off x="6562641" y="4253214"/>
            <a:ext cx="1005998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100 %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5984463" y="4407717"/>
            <a:ext cx="504056" cy="216024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9"/>
          <p:cNvSpPr txBox="1">
            <a:spLocks/>
          </p:cNvSpPr>
          <p:nvPr/>
        </p:nvSpPr>
        <p:spPr bwMode="auto">
          <a:xfrm>
            <a:off x="4392235" y="4253213"/>
            <a:ext cx="1440160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2024 год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7316" y="3193469"/>
            <a:ext cx="90710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279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891540" y="1320166"/>
            <a:ext cx="8252460" cy="347801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numCol="1" spcCol="270000" rtlCol="0" anchor="t" anchorCtr="0"/>
          <a:lstStyle/>
          <a:p>
            <a:pPr lvl="0"/>
            <a:endParaRPr lang="ru-RU" sz="2100" b="1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34543" y="195486"/>
            <a:ext cx="9036496" cy="718169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в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детско-юношеского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туризма и краеведения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6256" y="4109071"/>
            <a:ext cx="1492473" cy="111100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1460" y="990635"/>
            <a:ext cx="4427341" cy="1077059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/>
              <a:t>Разработка и реализация Программы развития региональных и муниципальных центров детско-юношеского туризма</a:t>
            </a:r>
            <a:endParaRPr lang="ru-RU" sz="1600" b="1" dirty="0"/>
          </a:p>
        </p:txBody>
      </p:sp>
      <p:sp>
        <p:nvSpPr>
          <p:cNvPr id="15" name="Объект 1"/>
          <p:cNvSpPr txBox="1">
            <a:spLocks/>
          </p:cNvSpPr>
          <p:nvPr/>
        </p:nvSpPr>
        <p:spPr bwMode="auto">
          <a:xfrm>
            <a:off x="4617132" y="1059582"/>
            <a:ext cx="4518248" cy="9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/>
              <a:t>Развитие сети  </a:t>
            </a:r>
            <a:r>
              <a:rPr lang="ru-RU" sz="1600" b="1" dirty="0"/>
              <a:t>школьных </a:t>
            </a:r>
            <a:r>
              <a:rPr lang="ru-RU" sz="1600" b="1" dirty="0" smtClean="0"/>
              <a:t>музеев и интеграция их деятельности с воспитательными и образовательными программами ОО</a:t>
            </a:r>
            <a:endParaRPr lang="ru-RU" sz="1600" b="1" dirty="0"/>
          </a:p>
        </p:txBody>
      </p:sp>
      <p:sp>
        <p:nvSpPr>
          <p:cNvPr id="16" name="Объект 1"/>
          <p:cNvSpPr txBox="1">
            <a:spLocks/>
          </p:cNvSpPr>
          <p:nvPr/>
        </p:nvSpPr>
        <p:spPr bwMode="auto">
          <a:xfrm>
            <a:off x="4653047" y="2014514"/>
            <a:ext cx="4518248" cy="157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/>
              <a:t> Развитие экскурсионной деятельности с обучающимися</a:t>
            </a:r>
            <a:endParaRPr lang="ru-RU" sz="1600" b="1" dirty="0"/>
          </a:p>
        </p:txBody>
      </p:sp>
      <p:sp>
        <p:nvSpPr>
          <p:cNvPr id="28" name="Объект 1"/>
          <p:cNvSpPr txBox="1">
            <a:spLocks/>
          </p:cNvSpPr>
          <p:nvPr/>
        </p:nvSpPr>
        <p:spPr bwMode="auto">
          <a:xfrm>
            <a:off x="111251" y="1963584"/>
            <a:ext cx="4518248" cy="9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/>
              <a:t>Развитие маршрутов познавательного туризма и, в первую очередь, реализация мероприятий по использованию разработанных маршрутов в образовательном процессе</a:t>
            </a:r>
            <a:endParaRPr lang="ru-RU" sz="16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3219822"/>
            <a:ext cx="90710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1"/>
          <p:cNvSpPr txBox="1">
            <a:spLocks/>
          </p:cNvSpPr>
          <p:nvPr/>
        </p:nvSpPr>
        <p:spPr bwMode="auto">
          <a:xfrm>
            <a:off x="171459" y="3318513"/>
            <a:ext cx="4688573" cy="90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1400" i="1" dirty="0" smtClean="0"/>
              <a:t>Доля детей, обучающихся в 5 - 9 классах, принимающих участие в экскурсиях по историко-культурной, научно-образовательной, патриотической тематике</a:t>
            </a:r>
            <a:endParaRPr lang="ru-RU" sz="1400" i="1" dirty="0"/>
          </a:p>
        </p:txBody>
      </p:sp>
      <p:sp>
        <p:nvSpPr>
          <p:cNvPr id="13" name="Объект 1"/>
          <p:cNvSpPr txBox="1">
            <a:spLocks/>
          </p:cNvSpPr>
          <p:nvPr/>
        </p:nvSpPr>
        <p:spPr bwMode="auto">
          <a:xfrm>
            <a:off x="256620" y="4265088"/>
            <a:ext cx="6331604" cy="157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i="1" dirty="0"/>
              <a:t>Количество разработанных туристских маршрутов для ознакомления детей с историей, культурой, традициями, природой соответствующего региона, а также для знакомства с лицами, внесшими весомый вклад в его развитие</a:t>
            </a:r>
          </a:p>
        </p:txBody>
      </p:sp>
      <p:sp>
        <p:nvSpPr>
          <p:cNvPr id="14" name="Объект 1"/>
          <p:cNvSpPr txBox="1">
            <a:spLocks/>
          </p:cNvSpPr>
          <p:nvPr/>
        </p:nvSpPr>
        <p:spPr bwMode="auto">
          <a:xfrm>
            <a:off x="4993687" y="3279056"/>
            <a:ext cx="3970801" cy="9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i="1" dirty="0"/>
              <a:t>Доля обучающихся принимающих участие в туристских походах</a:t>
            </a:r>
          </a:p>
        </p:txBody>
      </p:sp>
      <p:sp>
        <p:nvSpPr>
          <p:cNvPr id="17" name="Объект 1"/>
          <p:cNvSpPr txBox="1">
            <a:spLocks/>
          </p:cNvSpPr>
          <p:nvPr/>
        </p:nvSpPr>
        <p:spPr bwMode="auto">
          <a:xfrm>
            <a:off x="4602823" y="2571751"/>
            <a:ext cx="4361665" cy="576064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/>
              <a:t>Создание</a:t>
            </a:r>
            <a:r>
              <a:rPr lang="ru-RU" sz="1600" i="1" dirty="0" smtClean="0"/>
              <a:t> </a:t>
            </a:r>
            <a:r>
              <a:rPr lang="ru-RU" sz="1600" b="1" dirty="0"/>
              <a:t>муниципальных </a:t>
            </a:r>
            <a:r>
              <a:rPr lang="ru-RU" sz="1600" b="1" dirty="0" smtClean="0"/>
              <a:t>центров</a:t>
            </a:r>
          </a:p>
          <a:p>
            <a:pPr marL="0" indent="0" algn="ctr">
              <a:buNone/>
            </a:pPr>
            <a:r>
              <a:rPr lang="ru-RU" sz="1600" b="1" dirty="0" smtClean="0"/>
              <a:t> детско-юношеского </a:t>
            </a:r>
            <a:r>
              <a:rPr lang="ru-RU" sz="1600" b="1" dirty="0"/>
              <a:t>туризма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900043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34543" y="195486"/>
            <a:ext cx="9036496" cy="718169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в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вовлечения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в программы и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ранней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6256" y="4109071"/>
            <a:ext cx="1492473" cy="111100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1460" y="990635"/>
            <a:ext cx="8899579" cy="1005051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/>
              <a:t>Доля обучающихся</a:t>
            </a:r>
            <a:r>
              <a:rPr lang="ru-RU" sz="1600" b="1" dirty="0"/>
              <a:t>, охваченных </a:t>
            </a:r>
            <a:r>
              <a:rPr lang="ru-RU" sz="1600" b="1" dirty="0" smtClean="0"/>
              <a:t> мероприятиями ранней </a:t>
            </a:r>
            <a:r>
              <a:rPr lang="ru-RU" sz="1600" b="1" dirty="0"/>
              <a:t>профориентации, в </a:t>
            </a:r>
            <a:r>
              <a:rPr lang="ru-RU" sz="1600" b="1" dirty="0" err="1"/>
              <a:t>т.ч</a:t>
            </a:r>
            <a:r>
              <a:rPr lang="ru-RU" sz="1600" b="1" dirty="0"/>
              <a:t> . «Билет в будущее</a:t>
            </a:r>
            <a:r>
              <a:rPr lang="ru-RU" sz="1600" b="1" dirty="0" smtClean="0"/>
              <a:t>» </a:t>
            </a: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/>
              <a:t>Обеспечено </a:t>
            </a:r>
            <a:r>
              <a:rPr lang="ru-RU" sz="1600" b="1" dirty="0"/>
              <a:t>проведение </a:t>
            </a:r>
            <a:r>
              <a:rPr lang="ru-RU" sz="1600" b="1" dirty="0" smtClean="0"/>
              <a:t>открытых онлайн уроков с </a:t>
            </a:r>
            <a:r>
              <a:rPr lang="ru-RU" sz="1600" b="1" dirty="0"/>
              <a:t>учетом опыта « </a:t>
            </a:r>
            <a:r>
              <a:rPr lang="ru-RU" sz="1600" b="1" dirty="0" err="1"/>
              <a:t>Проектории</a:t>
            </a:r>
            <a:r>
              <a:rPr lang="ru-RU" sz="1600" b="1" dirty="0"/>
              <a:t> »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5496" y="2067694"/>
            <a:ext cx="90710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89887" y="278563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n-lt"/>
                <a:cs typeface="+mn-cs"/>
              </a:rPr>
              <a:t>для </a:t>
            </a:r>
            <a:r>
              <a:rPr lang="ru-RU" sz="1600" b="1" dirty="0">
                <a:latin typeface="+mn-lt"/>
                <a:cs typeface="+mn-cs"/>
              </a:rPr>
              <a:t>формирования у обучающихся экологической культуры </a:t>
            </a:r>
            <a:r>
              <a:rPr lang="ru-RU" sz="1600" b="1" dirty="0">
                <a:latin typeface="+mn-lt"/>
                <a:cs typeface="+mn-cs"/>
              </a:rPr>
              <a:t>и естественнонаучной </a:t>
            </a:r>
            <a:r>
              <a:rPr lang="ru-RU" sz="1600" b="1" dirty="0">
                <a:latin typeface="+mn-lt"/>
                <a:cs typeface="+mn-cs"/>
              </a:rPr>
              <a:t>грамотности, подготовки кадрового резерва для критически востребованных профессий в</a:t>
            </a:r>
          </a:p>
          <a:p>
            <a:r>
              <a:rPr lang="ru-RU" sz="1600" b="1" dirty="0">
                <a:latin typeface="+mn-lt"/>
                <a:cs typeface="+mn-cs"/>
              </a:rPr>
              <a:t>области «зеленой экономики», </a:t>
            </a:r>
            <a:r>
              <a:rPr lang="ru-RU" sz="1600" b="1" dirty="0" err="1">
                <a:latin typeface="+mn-lt"/>
                <a:cs typeface="+mn-cs"/>
              </a:rPr>
              <a:t>низкоуглеродной</a:t>
            </a:r>
            <a:r>
              <a:rPr lang="ru-RU" sz="1600" b="1" dirty="0">
                <a:latin typeface="+mn-lt"/>
                <a:cs typeface="+mn-cs"/>
              </a:rPr>
              <a:t> индустрии, сельского и лесного хозяйства в целях</a:t>
            </a:r>
          </a:p>
        </p:txBody>
      </p:sp>
      <p:sp>
        <p:nvSpPr>
          <p:cNvPr id="17" name="Объект 1"/>
          <p:cNvSpPr txBox="1">
            <a:spLocks/>
          </p:cNvSpPr>
          <p:nvPr/>
        </p:nvSpPr>
        <p:spPr bwMode="auto">
          <a:xfrm>
            <a:off x="467544" y="2198384"/>
            <a:ext cx="7776864" cy="474439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Создание </a:t>
            </a:r>
            <a:r>
              <a:rPr lang="ru-RU" sz="2000" b="1" dirty="0" smtClean="0"/>
              <a:t>муниципальных </a:t>
            </a:r>
            <a:r>
              <a:rPr lang="ru-RU" sz="2000" b="1" dirty="0" err="1"/>
              <a:t>Экостанций</a:t>
            </a:r>
            <a:r>
              <a:rPr lang="ru-RU" sz="2000" b="1" dirty="0"/>
              <a:t> </a:t>
            </a:r>
            <a:endParaRPr lang="ru-RU" sz="2000" i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5496" y="3862850"/>
            <a:ext cx="90710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89886" y="4122242"/>
            <a:ext cx="6774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n-lt"/>
                <a:cs typeface="+mn-cs"/>
              </a:rPr>
              <a:t>Создана и функционирует </a:t>
            </a:r>
            <a:r>
              <a:rPr lang="ru-RU" sz="1600" dirty="0">
                <a:latin typeface="+mn-lt"/>
                <a:cs typeface="+mn-cs"/>
              </a:rPr>
              <a:t>система творческих </a:t>
            </a:r>
            <a:r>
              <a:rPr lang="ru-RU" sz="1600" dirty="0" smtClean="0">
                <a:latin typeface="+mn-lt"/>
                <a:cs typeface="+mn-cs"/>
              </a:rPr>
              <a:t>конкурсов:</a:t>
            </a:r>
            <a:endParaRPr lang="ru-RU" sz="1600" dirty="0">
              <a:latin typeface="+mn-lt"/>
              <a:cs typeface="+mn-cs"/>
            </a:endParaRPr>
          </a:p>
          <a:p>
            <a:r>
              <a:rPr lang="ru-RU" sz="1600" dirty="0">
                <a:latin typeface="+mn-lt"/>
                <a:cs typeface="+mn-cs"/>
              </a:rPr>
              <a:t>Всероссийская Большая олимпиада </a:t>
            </a:r>
            <a:r>
              <a:rPr lang="ru-RU" sz="1600" dirty="0">
                <a:latin typeface="+mn-lt"/>
                <a:cs typeface="+mn-cs"/>
              </a:rPr>
              <a:t>"Искусство -</a:t>
            </a:r>
          </a:p>
          <a:p>
            <a:r>
              <a:rPr lang="ru-RU" sz="1600" dirty="0">
                <a:latin typeface="+mn-lt"/>
                <a:cs typeface="+mn-cs"/>
              </a:rPr>
              <a:t>Технологии - Спорт"</a:t>
            </a:r>
          </a:p>
        </p:txBody>
      </p:sp>
    </p:spTree>
    <p:extLst>
      <p:ext uri="{BB962C8B-B14F-4D97-AF65-F5344CB8AC3E}">
        <p14:creationId xmlns:p14="http://schemas.microsoft.com/office/powerpoint/2010/main" val="3206660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891540" y="1320166"/>
            <a:ext cx="8252460" cy="347801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numCol="1" spcCol="270000" rtlCol="0" anchor="t" anchorCtr="0"/>
          <a:lstStyle/>
          <a:p>
            <a:pPr lvl="0"/>
            <a:endParaRPr lang="ru-RU" sz="2100" b="1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34543" y="195486"/>
            <a:ext cx="9036496" cy="718169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9"/>
          <p:cNvSpPr txBox="1">
            <a:spLocks/>
          </p:cNvSpPr>
          <p:nvPr/>
        </p:nvSpPr>
        <p:spPr bwMode="auto">
          <a:xfrm>
            <a:off x="4043940" y="1923679"/>
            <a:ext cx="1005998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100 %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6256" y="4109071"/>
            <a:ext cx="1492473" cy="111100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760" y="987575"/>
            <a:ext cx="8838728" cy="1090607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/>
              <a:t>Доля </a:t>
            </a:r>
            <a:r>
              <a:rPr lang="ru-RU" sz="1400" dirty="0" smtClean="0"/>
              <a:t>ОО ДОД  со </a:t>
            </a:r>
            <a:r>
              <a:rPr lang="ru-RU" sz="1400" dirty="0"/>
              <a:t>специальными наименованиями «детская школа искусств», «детская музыкальная школа», «детская хоровая школа», «детская художественная школа», «детская хореографическая школа», «детская театральная школа», «детская цирковая школа», «детская школа художественных ремесел», находящихся в ведении органов местного самоуправления, органов исполнительной власти субъектов Российской Федерации в </a:t>
            </a:r>
            <a:r>
              <a:rPr lang="ru-RU" sz="1400" b="1" dirty="0"/>
              <a:t>области культуры</a:t>
            </a:r>
            <a:endParaRPr lang="ru-RU" sz="1400" b="1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3465762" y="2078182"/>
            <a:ext cx="504056" cy="216024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9"/>
          <p:cNvSpPr txBox="1">
            <a:spLocks/>
          </p:cNvSpPr>
          <p:nvPr/>
        </p:nvSpPr>
        <p:spPr bwMode="auto">
          <a:xfrm>
            <a:off x="1873534" y="1923678"/>
            <a:ext cx="1440160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2024 год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Объект 1"/>
          <p:cNvSpPr txBox="1">
            <a:spLocks/>
          </p:cNvSpPr>
          <p:nvPr/>
        </p:nvSpPr>
        <p:spPr bwMode="auto">
          <a:xfrm>
            <a:off x="125760" y="3794605"/>
            <a:ext cx="8838728" cy="6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/>
              <a:t>Доля детей, осваивающих дополнительные предпрофессиональные программы в области искусств в детских школах искусств за счет бюджетных средств от общего количества обучающихся в детских школах искусств за счет бюджетных средств</a:t>
            </a:r>
            <a:endParaRPr lang="ru-RU" sz="1400" b="1" dirty="0"/>
          </a:p>
        </p:txBody>
      </p:sp>
      <p:sp>
        <p:nvSpPr>
          <p:cNvPr id="17" name="Объект 9"/>
          <p:cNvSpPr txBox="1">
            <a:spLocks/>
          </p:cNvSpPr>
          <p:nvPr/>
        </p:nvSpPr>
        <p:spPr bwMode="auto">
          <a:xfrm>
            <a:off x="3744965" y="4448548"/>
            <a:ext cx="1005998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80 %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166787" y="4603051"/>
            <a:ext cx="504056" cy="216024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9"/>
          <p:cNvSpPr txBox="1">
            <a:spLocks/>
          </p:cNvSpPr>
          <p:nvPr/>
        </p:nvSpPr>
        <p:spPr bwMode="auto">
          <a:xfrm>
            <a:off x="1574559" y="4448547"/>
            <a:ext cx="1440160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2024 год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Объект 1"/>
          <p:cNvSpPr txBox="1">
            <a:spLocks/>
          </p:cNvSpPr>
          <p:nvPr/>
        </p:nvSpPr>
        <p:spPr bwMode="auto">
          <a:xfrm>
            <a:off x="232311" y="2308061"/>
            <a:ext cx="8838728" cy="109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/>
              <a:t>Сохранение сети </a:t>
            </a:r>
            <a:r>
              <a:rPr lang="ru-RU" sz="1400" b="1" dirty="0" smtClean="0"/>
              <a:t>ДШИ в </a:t>
            </a:r>
            <a:r>
              <a:rPr lang="ru-RU" sz="1400" b="1" dirty="0"/>
              <a:t>ведении органов местного самоуправления, органов исполнительной власти субъектов Российской Федерации в области </a:t>
            </a:r>
            <a:r>
              <a:rPr lang="ru-RU" sz="1400" b="1" dirty="0" smtClean="0"/>
              <a:t>культуры</a:t>
            </a:r>
          </a:p>
          <a:p>
            <a:pPr marL="0" indent="0">
              <a:buNone/>
            </a:pPr>
            <a:r>
              <a:rPr lang="ru-RU" sz="1400" b="1" dirty="0"/>
              <a:t>Государственная поддержка </a:t>
            </a:r>
            <a:r>
              <a:rPr lang="ru-RU" sz="1400" b="1" dirty="0" smtClean="0"/>
              <a:t>ДШИ путем </a:t>
            </a:r>
            <a:r>
              <a:rPr lang="ru-RU" sz="1400" b="1" dirty="0"/>
              <a:t>предоставления субсидий на строительство </a:t>
            </a:r>
            <a:r>
              <a:rPr lang="ru-RU" sz="1400" b="1" dirty="0" smtClean="0"/>
              <a:t>и реконструкцию</a:t>
            </a:r>
          </a:p>
          <a:p>
            <a:pPr marL="0" indent="0">
              <a:buNone/>
            </a:pPr>
            <a:r>
              <a:rPr lang="ru-RU" sz="1400" b="1" dirty="0"/>
              <a:t>Оснащение ДШИ в рамках реализации Национального проекта «Культура» музыкальными инструментами, современным оборудованием, учебными материалами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041690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10389</TotalTime>
  <Words>946</Words>
  <Application>Microsoft Office PowerPoint</Application>
  <PresentationFormat>Экран (16:9)</PresentationFormat>
  <Paragraphs>123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Verdana</vt:lpstr>
      <vt:lpstr>Gilroy ExtraBold</vt:lpstr>
      <vt:lpstr>Calibri</vt:lpstr>
      <vt:lpstr>Montserrat</vt:lpstr>
      <vt:lpstr>Тема Office</vt:lpstr>
      <vt:lpstr>Презентация PowerPoint</vt:lpstr>
      <vt:lpstr>ЗАДАЧИ РАЗВИТИЯ СИСТЕМЫ ДОПОЛНИТЕЛЬНОГО ОБРАЗОВАНИЯ ДЕТЕЙ НА ПЕРИОД ДО 2030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</dc:creator>
  <cp:lastModifiedBy>Марина Ивановна Орлова</cp:lastModifiedBy>
  <cp:revision>123</cp:revision>
  <dcterms:created xsi:type="dcterms:W3CDTF">2021-01-21T15:26:28Z</dcterms:created>
  <dcterms:modified xsi:type="dcterms:W3CDTF">2022-06-30T10:43:07Z</dcterms:modified>
</cp:coreProperties>
</file>